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sldIdLst>
    <p:sldId id="261" r:id="rId2"/>
    <p:sldId id="265" r:id="rId3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12"/>
    <a:srgbClr val="E60000"/>
    <a:srgbClr val="906E30"/>
    <a:srgbClr val="A4723A"/>
    <a:srgbClr val="664724"/>
    <a:srgbClr val="645226"/>
    <a:srgbClr val="640000"/>
    <a:srgbClr val="3E0000"/>
    <a:srgbClr val="FFC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10" y="48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5658" cy="498055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7" y="1"/>
            <a:ext cx="2945658" cy="498055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2017/2/27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6" tIns="45723" rIns="91446" bIns="457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7"/>
            <a:ext cx="5438140" cy="3908613"/>
          </a:xfrm>
          <a:prstGeom prst="rect">
            <a:avLst/>
          </a:prstGeom>
        </p:spPr>
        <p:txBody>
          <a:bodyPr vert="horz" lIns="91446" tIns="45723" rIns="91446" bIns="4572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28586"/>
            <a:ext cx="2945658" cy="498054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7" y="9428586"/>
            <a:ext cx="2945658" cy="498054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図プレースホルダー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7775575" cy="69712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写真を変更する</a:t>
            </a:r>
          </a:p>
        </p:txBody>
      </p:sp>
      <p:sp>
        <p:nvSpPr>
          <p:cNvPr id="4" name="図プレースホルダー 4"/>
          <p:cNvSpPr>
            <a:spLocks noGrp="1"/>
          </p:cNvSpPr>
          <p:nvPr>
            <p:ph type="pic" sz="quarter" idx="11" hasCustomPrompt="1"/>
          </p:nvPr>
        </p:nvSpPr>
        <p:spPr>
          <a:xfrm>
            <a:off x="152462" y="711096"/>
            <a:ext cx="7775575" cy="69712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写真を変更する</a:t>
            </a:r>
          </a:p>
        </p:txBody>
      </p:sp>
    </p:spTree>
    <p:extLst>
      <p:ext uri="{BB962C8B-B14F-4D97-AF65-F5344CB8AC3E}">
        <p14:creationId xmlns:p14="http://schemas.microsoft.com/office/powerpoint/2010/main" val="1153875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848678" cy="10908970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238831" y="372977"/>
            <a:ext cx="7508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ln w="12700">
                  <a:solidFill>
                    <a:schemeClr val="bg1"/>
                  </a:solidFill>
                </a:ln>
                <a:solidFill>
                  <a:srgbClr val="E6001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笑いあり！学びあり！認知症予防！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575847" y="5212230"/>
            <a:ext cx="66849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平成２９年３月１９日</a:t>
            </a:r>
            <a:r>
              <a:rPr lang="en-US" altLang="ja-JP" sz="4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lang="ja-JP" altLang="en-US" sz="4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</a:t>
            </a:r>
            <a:r>
              <a:rPr lang="en-US" altLang="ja-JP" sz="4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  <a:endParaRPr lang="ja-JP" altLang="en-US" sz="40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57342" y="6451962"/>
            <a:ext cx="8002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時間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57342" y="720553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場所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327170" y="6402636"/>
            <a:ext cx="56220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午後２：００～４：００</a:t>
            </a:r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（受付１：３０～）</a:t>
            </a:r>
            <a:endParaRPr lang="en-US" altLang="ja-JP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　　</a:t>
            </a:r>
            <a:r>
              <a:rPr lang="en-US" altLang="ja-JP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手話通訳あり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327170" y="7149158"/>
            <a:ext cx="4493538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阪南市立下荘小学校体育館</a:t>
            </a:r>
            <a:endParaRPr lang="en-US" altLang="ja-JP" sz="2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</a:t>
            </a: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（旧　箱作小学校）　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036320" y="7767202"/>
            <a:ext cx="57983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600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en-US" altLang="ja-JP" sz="1600" u="sng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1600" u="sng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駐車スペースもありますので、お車でご来場いただけます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72647" y="8245186"/>
            <a:ext cx="71681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3200" dirty="0">
              <a:ln w="12700">
                <a:solidFill>
                  <a:schemeClr val="bg1"/>
                </a:solidFill>
              </a:ln>
              <a:solidFill>
                <a:srgbClr val="E6001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57451" y="8148032"/>
            <a:ext cx="675092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1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2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申し込み：阪南市西鳥取・下荘地域包括支援センター</a:t>
            </a:r>
            <a:endParaRPr kumimoji="1" lang="en-US" altLang="ja-JP" sz="2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</a:t>
            </a:r>
            <a:r>
              <a:rPr lang="en-US" altLang="ja-JP" sz="2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TEL</a:t>
            </a:r>
            <a:r>
              <a:rPr lang="ja-JP" altLang="en-US" sz="2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４４７－６４２８　　</a:t>
            </a:r>
            <a:r>
              <a:rPr lang="en-US" altLang="ja-JP" sz="2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FAX</a:t>
            </a:r>
            <a:r>
              <a:rPr lang="ja-JP" altLang="en-US" sz="2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４４７－６４３８</a:t>
            </a:r>
            <a:endParaRPr kumimoji="1" lang="ja-JP" altLang="en-US" sz="2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54744" y="8859009"/>
            <a:ext cx="4766048" cy="2370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sz="1600" dirty="0"/>
          </a:p>
          <a:p>
            <a:r>
              <a: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1600" dirty="0">
                <a:latin typeface="+mn-ea"/>
              </a:rPr>
              <a:t>主催　社会福祉法人　阪南市社会福祉協議会</a:t>
            </a:r>
            <a:endParaRPr kumimoji="1" lang="en-US" altLang="ja-JP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　　　　阪南市</a:t>
            </a:r>
            <a:r>
              <a:rPr kumimoji="1" lang="ja-JP" altLang="en-US" sz="1600" dirty="0">
                <a:latin typeface="+mn-ea"/>
              </a:rPr>
              <a:t>西鳥取・下荘地域包括支援センター</a:t>
            </a:r>
            <a:endParaRPr kumimoji="1" lang="en-US" altLang="ja-JP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共催　阪南市健康部介護保険課</a:t>
            </a:r>
            <a:endParaRPr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　　　　阪南市尾崎・東鳥取地域包括支援センター</a:t>
            </a:r>
            <a:endParaRPr kumimoji="1" lang="en-US" altLang="ja-JP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後援　泉佐野泉南医師会・泉佐野泉南歯科医師会</a:t>
            </a:r>
            <a:endParaRPr lang="en-US" altLang="ja-JP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　　　　泉南薬剤師会</a:t>
            </a:r>
            <a:endParaRPr lang="en-US" altLang="ja-JP" sz="1600" dirty="0">
              <a:latin typeface="+mn-ea"/>
            </a:endParaRPr>
          </a:p>
          <a:p>
            <a:endParaRPr lang="en-US" altLang="ja-JP" sz="1600" dirty="0"/>
          </a:p>
          <a:p>
            <a:endParaRPr kumimoji="1" lang="ja-JP" altLang="en-US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51" y="2844145"/>
            <a:ext cx="2962842" cy="22221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テキスト ボックス 2"/>
          <p:cNvSpPr txBox="1"/>
          <p:nvPr/>
        </p:nvSpPr>
        <p:spPr>
          <a:xfrm>
            <a:off x="575847" y="1230923"/>
            <a:ext cx="3602268" cy="13261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第１部</a:t>
            </a:r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講演</a:t>
            </a:r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”認知症予防はできる ？“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田中医院院長　田中　亜紀先生</a:t>
            </a:r>
            <a:endParaRPr kumimoji="1"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638690" y="2995306"/>
            <a:ext cx="3622154" cy="1604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第</a:t>
            </a:r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部</a:t>
            </a:r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実践</a:t>
            </a:r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“認知症予防レクレーション”</a:t>
            </a:r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介護エンターティナー石田　竜生氏</a:t>
            </a:r>
            <a:endParaRPr kumimoji="1" lang="ja-JP" altLang="en-US" sz="1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5820709" y="7017530"/>
            <a:ext cx="1440136" cy="58733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751100" y="6996986"/>
            <a:ext cx="1789731" cy="709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　入場無料</a:t>
            </a:r>
            <a:endParaRPr kumimoji="1" lang="en-US" altLang="ja-JP" b="1" dirty="0"/>
          </a:p>
          <a:p>
            <a:r>
              <a:rPr lang="ja-JP" altLang="en-US" b="1" dirty="0"/>
              <a:t>　（要予約）</a:t>
            </a:r>
            <a:endParaRPr kumimoji="1" lang="ja-JP" altLang="en-US" b="1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963" y="919243"/>
            <a:ext cx="2963880" cy="20845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上矢印 38"/>
          <p:cNvSpPr/>
          <p:nvPr/>
        </p:nvSpPr>
        <p:spPr bwMode="auto">
          <a:xfrm>
            <a:off x="3744933" y="10256932"/>
            <a:ext cx="1399971" cy="1095216"/>
          </a:xfrm>
          <a:prstGeom prst="upArrow">
            <a:avLst/>
          </a:prstGeom>
        </p:spPr>
        <p:txBody>
          <a:bodyPr wrap="none" lIns="91427" tIns="45713" rIns="91427" bIns="45713" numCol="1" rtlCol="0" fromWordArt="1" anchor="t">
            <a:prstTxWarp prst="textDeflate">
              <a:avLst>
                <a:gd name="adj" fmla="val 6421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endParaRPr lang="ja-JP" altLang="en-US" sz="2000" b="1" kern="1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ＭＳ Ｐゴシック"/>
              <a:ea typeface="ＭＳ Ｐゴシック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170941" y="196919"/>
            <a:ext cx="7384464" cy="185666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3562" tIns="46780" rIns="93562" bIns="46780">
            <a:prstTxWarp prst="textNoShape">
              <a:avLst/>
            </a:prstTxWarp>
          </a:bodyPr>
          <a:lstStyle/>
          <a:p>
            <a:pPr defTabSz="936531"/>
            <a:endParaRPr lang="en-US" altLang="ja-JP" sz="1800" dirty="0">
              <a:latin typeface="Meiryo Bold" pitchFamily="-72" charset="-128"/>
              <a:ea typeface="Meiryo Bold" pitchFamily="-72" charset="-128"/>
              <a:cs typeface="Meiryo Bold" pitchFamily="-72" charset="-128"/>
            </a:endParaRPr>
          </a:p>
          <a:p>
            <a:pPr defTabSz="936531"/>
            <a:endParaRPr lang="en-US" altLang="ja-JP" sz="1800" dirty="0">
              <a:latin typeface="Meiryo Bold" pitchFamily="-72" charset="-128"/>
              <a:ea typeface="Meiryo Bold" pitchFamily="-72" charset="-128"/>
              <a:cs typeface="Meiryo Bold" pitchFamily="-72" charset="-128"/>
            </a:endParaRPr>
          </a:p>
          <a:p>
            <a:pPr defTabSz="936531"/>
            <a:endParaRPr lang="en-US" altLang="ja-JP" sz="1800" dirty="0">
              <a:latin typeface="Meiryo Bold" pitchFamily="-72" charset="-128"/>
              <a:ea typeface="Meiryo Bold" pitchFamily="-72" charset="-128"/>
              <a:cs typeface="Meiryo Bold" pitchFamily="-72" charset="-128"/>
            </a:endParaRPr>
          </a:p>
          <a:p>
            <a:pPr defTabSz="936531"/>
            <a:endParaRPr lang="en-US" altLang="ja-JP" sz="1800" dirty="0">
              <a:latin typeface="Meiryo Bold" pitchFamily="-72" charset="-128"/>
              <a:ea typeface="Meiryo Bold" pitchFamily="-72" charset="-128"/>
              <a:cs typeface="Meiryo Bold" pitchFamily="-72" charset="-128"/>
            </a:endParaRPr>
          </a:p>
          <a:p>
            <a:pPr defTabSz="936531"/>
            <a:r>
              <a:rPr lang="en-US" altLang="ja-JP" sz="1800" dirty="0">
                <a:latin typeface="Meiryo Bold" pitchFamily="-72" charset="-128"/>
                <a:ea typeface="Meiryo Bold" pitchFamily="-72" charset="-128"/>
                <a:cs typeface="Meiryo Bold" pitchFamily="-72" charset="-128"/>
              </a:rPr>
              <a:t>     </a:t>
            </a:r>
          </a:p>
          <a:p>
            <a:pPr defTabSz="936531"/>
            <a:r>
              <a:rPr lang="ja-JP" altLang="en-US" sz="1800" dirty="0">
                <a:latin typeface="Meiryo Bold" pitchFamily="-72" charset="-128"/>
                <a:ea typeface="Meiryo Bold" pitchFamily="-72" charset="-128"/>
                <a:cs typeface="Meiryo Bold" pitchFamily="-72" charset="-128"/>
              </a:rPr>
              <a:t>　　</a:t>
            </a:r>
            <a:endParaRPr lang="ja-JP" altLang="en-US" dirty="0">
              <a:latin typeface="Meiryo Bold" pitchFamily="-72" charset="-128"/>
              <a:ea typeface="Meiryo Bold" pitchFamily="-72" charset="-128"/>
              <a:cs typeface="Meiryo Bold" pitchFamily="-72" charset="-128"/>
            </a:endParaRPr>
          </a:p>
        </p:txBody>
      </p:sp>
      <p:sp>
        <p:nvSpPr>
          <p:cNvPr id="42" name="テキスト ボックス 98"/>
          <p:cNvSpPr txBox="1">
            <a:spLocks noChangeArrowheads="1"/>
          </p:cNvSpPr>
          <p:nvPr/>
        </p:nvSpPr>
        <p:spPr bwMode="auto">
          <a:xfrm>
            <a:off x="1451625" y="351641"/>
            <a:ext cx="5036432" cy="371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562" tIns="46780" rIns="93562" bIns="46780">
            <a:prstTxWarp prst="textNoShape">
              <a:avLst/>
            </a:prstTxWarp>
            <a:spAutoFit/>
          </a:bodyPr>
          <a:lstStyle/>
          <a:p>
            <a:pPr algn="ctr" defTabSz="936531"/>
            <a:r>
              <a:rPr lang="ja-JP" altLang="en-US" sz="1800" dirty="0">
                <a:latin typeface="Meiryo Bold" pitchFamily="-72" charset="-128"/>
                <a:ea typeface="Meiryo Bold" pitchFamily="-72" charset="-128"/>
                <a:cs typeface="Meiryo Bold" pitchFamily="-72" charset="-128"/>
              </a:rPr>
              <a:t>阪南市西鳥取・下荘地域包括支援センター主催</a:t>
            </a:r>
            <a:endParaRPr lang="en-US" altLang="ja-JP" sz="1800" dirty="0">
              <a:latin typeface="Meiryo Bold" pitchFamily="-72" charset="-128"/>
              <a:ea typeface="Meiryo Bold" pitchFamily="-72" charset="-128"/>
              <a:cs typeface="Meiryo Bold" pitchFamily="-72" charset="-128"/>
            </a:endParaRPr>
          </a:p>
        </p:txBody>
      </p:sp>
      <p:sp>
        <p:nvSpPr>
          <p:cNvPr id="43" name="Line 113"/>
          <p:cNvSpPr>
            <a:spLocks noChangeShapeType="1"/>
          </p:cNvSpPr>
          <p:nvPr/>
        </p:nvSpPr>
        <p:spPr bwMode="auto">
          <a:xfrm>
            <a:off x="477796" y="682452"/>
            <a:ext cx="680462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33566" y="2250503"/>
            <a:ext cx="6385803" cy="646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/>
              <a:t>申し込み用紙</a:t>
            </a:r>
          </a:p>
        </p:txBody>
      </p:sp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50572"/>
              </p:ext>
            </p:extLst>
          </p:nvPr>
        </p:nvGraphicFramePr>
        <p:xfrm>
          <a:off x="311596" y="2852903"/>
          <a:ext cx="7173480" cy="360694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932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0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5500"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申し込み日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13" marB="45713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/>
                        <a:t>　　</a:t>
                      </a:r>
                      <a:r>
                        <a:rPr kumimoji="1" lang="ja-JP" altLang="en-US" sz="3200" dirty="0"/>
                        <a:t>　   　 年　　　　月　　　　日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13" marB="457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447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＊お名前</a:t>
                      </a:r>
                    </a:p>
                    <a:p>
                      <a:endParaRPr lang="ja-JP" altLang="en-US" sz="1500" b="1" dirty="0"/>
                    </a:p>
                  </a:txBody>
                  <a:tcPr marL="91427" marR="91427" marT="45713" marB="45713">
                    <a:solidFill>
                      <a:srgbClr val="FFCC99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91427" marR="91427" marT="45713" marB="45713">
                    <a:solidFill>
                      <a:srgbClr val="FFCC99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500">
                <a:tc>
                  <a:txBody>
                    <a:bodyPr/>
                    <a:lstStyle/>
                    <a:p>
                      <a:r>
                        <a:rPr kumimoji="1" lang="ja-JP" altLang="en-US" sz="2000" b="0" dirty="0"/>
                        <a:t>＊</a:t>
                      </a:r>
                      <a:r>
                        <a:rPr kumimoji="1" lang="ja-JP" altLang="en-US" sz="2000" b="0" dirty="0">
                          <a:latin typeface="+mn-ea"/>
                          <a:ea typeface="+mn-ea"/>
                        </a:rPr>
                        <a:t>電話番号</a:t>
                      </a: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27" marR="91427" marT="45713" marB="45713">
                    <a:solidFill>
                      <a:srgbClr val="FFCC99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91427" marR="91427" marT="45713" marB="45713">
                    <a:solidFill>
                      <a:srgbClr val="FFCC99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500"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latin typeface="+mn-ea"/>
                          <a:ea typeface="+mn-ea"/>
                        </a:rPr>
                        <a:t>住所</a:t>
                      </a:r>
                    </a:p>
                  </a:txBody>
                  <a:tcPr marL="91427" marR="91427" marT="45713" marB="45713">
                    <a:solidFill>
                      <a:srgbClr val="FFCC99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91427" marR="91427" marT="45713" marB="45713">
                    <a:solidFill>
                      <a:srgbClr val="FFCC99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5500"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ＦＡＸ番号</a:t>
                      </a:r>
                      <a:endParaRPr kumimoji="1" lang="ja-JP" altLang="en-US" sz="2000" b="1" dirty="0"/>
                    </a:p>
                  </a:txBody>
                  <a:tcPr marL="91427" marR="91427" marT="45713" marB="45713">
                    <a:solidFill>
                      <a:srgbClr val="FFCC99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91427" marR="91427" marT="45713" marB="45713">
                    <a:solidFill>
                      <a:srgbClr val="FFCC99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5500"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職業</a:t>
                      </a:r>
                      <a:endParaRPr kumimoji="1" lang="ja-JP" altLang="en-US" sz="2000" b="1" dirty="0"/>
                    </a:p>
                  </a:txBody>
                  <a:tcPr marL="91427" marR="91427" marT="45713" marB="45713">
                    <a:solidFill>
                      <a:srgbClr val="FFCC99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91427" marR="91427" marT="45713" marB="45713">
                    <a:solidFill>
                      <a:srgbClr val="FFCC99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6" name="テキスト ボックス 45"/>
          <p:cNvSpPr txBox="1"/>
          <p:nvPr/>
        </p:nvSpPr>
        <p:spPr>
          <a:xfrm>
            <a:off x="367860" y="6554590"/>
            <a:ext cx="3896184" cy="400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＊は必ずご記入ください。</a:t>
            </a:r>
          </a:p>
        </p:txBody>
      </p:sp>
      <p:sp>
        <p:nvSpPr>
          <p:cNvPr id="13" name="テキスト ボックス 98"/>
          <p:cNvSpPr txBox="1">
            <a:spLocks noChangeArrowheads="1"/>
          </p:cNvSpPr>
          <p:nvPr/>
        </p:nvSpPr>
        <p:spPr bwMode="auto">
          <a:xfrm>
            <a:off x="325662" y="9314071"/>
            <a:ext cx="4726057" cy="402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562" tIns="46780" rIns="93562" bIns="46780">
            <a:prstTxWarp prst="textNoShape">
              <a:avLst/>
            </a:prstTxWarp>
            <a:spAutoFit/>
          </a:bodyPr>
          <a:lstStyle/>
          <a:p>
            <a:pPr defTabSz="936531"/>
            <a:r>
              <a:rPr lang="ja-JP" altLang="en-US" sz="1800" b="1" dirty="0">
                <a:latin typeface="Meiryo Bold" pitchFamily="-72" charset="-128"/>
                <a:ea typeface="Meiryo Bold" pitchFamily="-72" charset="-128"/>
                <a:cs typeface="Meiryo Bold" pitchFamily="-72" charset="-128"/>
              </a:rPr>
              <a:t>阪南市西鳥取・下荘地域包括支援センター</a:t>
            </a:r>
            <a:r>
              <a:rPr lang="ja-JP" altLang="en-US" sz="2000" b="1" dirty="0">
                <a:solidFill>
                  <a:srgbClr val="E47823"/>
                </a:solidFill>
                <a:latin typeface="Meiryo Bold" pitchFamily="-72" charset="-128"/>
                <a:ea typeface="Meiryo Bold" pitchFamily="-72" charset="-128"/>
                <a:cs typeface="Meiryo Bold" pitchFamily="-72" charset="-128"/>
              </a:rPr>
              <a:t>　</a:t>
            </a:r>
            <a:endParaRPr lang="en-US" altLang="ja-JP" sz="2000" b="1" dirty="0">
              <a:solidFill>
                <a:srgbClr val="E47823"/>
              </a:solidFill>
              <a:latin typeface="Meiryo Bold" pitchFamily="-72" charset="-128"/>
              <a:ea typeface="Meiryo Bold" pitchFamily="-72" charset="-128"/>
              <a:cs typeface="Meiryo Bold" pitchFamily="-72" charset="-128"/>
            </a:endParaRPr>
          </a:p>
        </p:txBody>
      </p:sp>
      <p:sp>
        <p:nvSpPr>
          <p:cNvPr id="14" name="テキスト ボックス 98"/>
          <p:cNvSpPr txBox="1">
            <a:spLocks noChangeArrowheads="1"/>
          </p:cNvSpPr>
          <p:nvPr/>
        </p:nvSpPr>
        <p:spPr bwMode="auto">
          <a:xfrm>
            <a:off x="4768704" y="9174291"/>
            <a:ext cx="2962420" cy="70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562" tIns="46780" rIns="93562" bIns="46780">
            <a:prstTxWarp prst="textNoShape">
              <a:avLst/>
            </a:prstTxWarp>
            <a:spAutoFit/>
          </a:bodyPr>
          <a:lstStyle/>
          <a:p>
            <a:pPr defTabSz="936531"/>
            <a:r>
              <a:rPr lang="ja-JP" altLang="en-US" sz="2000" b="1" dirty="0">
                <a:solidFill>
                  <a:srgbClr val="595A59"/>
                </a:solidFill>
                <a:latin typeface="Meiryo Bold" pitchFamily="-72" charset="-128"/>
                <a:ea typeface="Meiryo Bold" pitchFamily="-72" charset="-128"/>
                <a:cs typeface="Meiryo Bold" pitchFamily="-72" charset="-128"/>
              </a:rPr>
              <a:t>電話　</a:t>
            </a:r>
            <a:r>
              <a:rPr lang="en-US" altLang="ja-JP" sz="2000" b="1" dirty="0">
                <a:solidFill>
                  <a:srgbClr val="595A59"/>
                </a:solidFill>
                <a:latin typeface="Meiryo Bold" pitchFamily="-72" charset="-128"/>
                <a:ea typeface="Meiryo Bold" pitchFamily="-72" charset="-128"/>
                <a:cs typeface="Meiryo Bold" pitchFamily="-72" charset="-128"/>
              </a:rPr>
              <a:t>072-447-6428</a:t>
            </a:r>
          </a:p>
          <a:p>
            <a:pPr defTabSz="936531"/>
            <a:r>
              <a:rPr lang="en-US" altLang="ja-JP" sz="2000" b="1" dirty="0">
                <a:solidFill>
                  <a:srgbClr val="595A59"/>
                </a:solidFill>
                <a:latin typeface="Meiryo Bold" pitchFamily="-72" charset="-128"/>
                <a:ea typeface="Meiryo Bold" pitchFamily="-72" charset="-128"/>
                <a:cs typeface="Meiryo Bold" pitchFamily="-72" charset="-128"/>
              </a:rPr>
              <a:t> FAX</a:t>
            </a:r>
            <a:r>
              <a:rPr lang="ja-JP" altLang="en-US" sz="2000" b="1" dirty="0">
                <a:solidFill>
                  <a:srgbClr val="595A59"/>
                </a:solidFill>
                <a:latin typeface="Meiryo Bold" pitchFamily="-72" charset="-128"/>
                <a:ea typeface="Meiryo Bold" pitchFamily="-72" charset="-128"/>
                <a:cs typeface="Meiryo Bold" pitchFamily="-72" charset="-128"/>
              </a:rPr>
              <a:t>　</a:t>
            </a:r>
            <a:r>
              <a:rPr lang="en-US" altLang="ja-JP" sz="2000" b="1" dirty="0">
                <a:solidFill>
                  <a:srgbClr val="595A59"/>
                </a:solidFill>
                <a:latin typeface="Meiryo Bold" pitchFamily="-72" charset="-128"/>
                <a:ea typeface="Meiryo Bold" pitchFamily="-72" charset="-128"/>
                <a:cs typeface="Meiryo Bold" pitchFamily="-72" charset="-128"/>
              </a:rPr>
              <a:t>072-447-6438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53" y="7018757"/>
            <a:ext cx="7440726" cy="1018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  申し込みは</a:t>
            </a:r>
            <a:endParaRPr lang="en-US" altLang="ja-JP" dirty="0"/>
          </a:p>
          <a:p>
            <a:r>
              <a:rPr lang="ja-JP" altLang="en-US" dirty="0"/>
              <a:t>  ①直接来所　②電話　③ＦＡＸのいずれかでお願いいたします。</a:t>
            </a:r>
            <a:endParaRPr lang="en-US" altLang="ja-JP" dirty="0"/>
          </a:p>
          <a:p>
            <a:r>
              <a:rPr lang="ja-JP" altLang="en-US" dirty="0"/>
              <a:t>　＊定員制限がございますのでご了承ください。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618364" y="8270599"/>
            <a:ext cx="2363028" cy="707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受付窓口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238926" y="9144073"/>
            <a:ext cx="7203954" cy="8930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26" name="直線コネクタ 25"/>
          <p:cNvCxnSpPr/>
          <p:nvPr/>
        </p:nvCxnSpPr>
        <p:spPr>
          <a:xfrm>
            <a:off x="592909" y="8608175"/>
            <a:ext cx="18285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5175965" y="8577699"/>
            <a:ext cx="18285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円/楕円 27"/>
          <p:cNvSpPr/>
          <p:nvPr/>
        </p:nvSpPr>
        <p:spPr>
          <a:xfrm>
            <a:off x="550712" y="8523781"/>
            <a:ext cx="168787" cy="1969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2320639" y="8521438"/>
            <a:ext cx="168787" cy="1969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5061095" y="8462830"/>
            <a:ext cx="168787" cy="1969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6957613" y="8474553"/>
            <a:ext cx="168787" cy="1969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" name="テキスト ボックス 98"/>
          <p:cNvSpPr txBox="1">
            <a:spLocks noChangeArrowheads="1"/>
          </p:cNvSpPr>
          <p:nvPr/>
        </p:nvSpPr>
        <p:spPr bwMode="auto">
          <a:xfrm>
            <a:off x="452253" y="1056414"/>
            <a:ext cx="6962495" cy="586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562" tIns="46780" rIns="93562" bIns="46780">
            <a:prstTxWarp prst="textNoShape">
              <a:avLst/>
            </a:prstTxWarp>
            <a:spAutoFit/>
          </a:bodyPr>
          <a:lstStyle/>
          <a:p>
            <a:pPr algn="ctr" defTabSz="936531"/>
            <a:r>
              <a:rPr lang="ja-JP" altLang="en-US" sz="3200" dirty="0">
                <a:latin typeface="Meiryo Bold" pitchFamily="-72" charset="-128"/>
                <a:ea typeface="Meiryo Bold" pitchFamily="-72" charset="-128"/>
                <a:cs typeface="Meiryo Bold" pitchFamily="-72" charset="-128"/>
              </a:rPr>
              <a:t>笑いあり！学びあり！認知症予防！</a:t>
            </a:r>
            <a:endParaRPr lang="en-US" altLang="ja-JP" sz="3200" dirty="0">
              <a:latin typeface="Meiryo Bold" pitchFamily="-72" charset="-128"/>
              <a:ea typeface="Meiryo Bold" pitchFamily="-72" charset="-128"/>
              <a:cs typeface="Meiryo Bold" pitchFamily="-72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863173" y="6554590"/>
            <a:ext cx="3910249" cy="400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　　</a:t>
            </a:r>
            <a:r>
              <a:rPr lang="ja-JP" altLang="en-US" u="sng" dirty="0">
                <a:latin typeface="+mj-ea"/>
                <a:ea typeface="+mj-ea"/>
              </a:rPr>
              <a:t>申込〆切　</a:t>
            </a:r>
            <a:r>
              <a:rPr lang="en-US" altLang="ja-JP" u="sng" dirty="0">
                <a:latin typeface="+mj-ea"/>
                <a:ea typeface="+mj-ea"/>
              </a:rPr>
              <a:t>3/13</a:t>
            </a:r>
            <a:r>
              <a:rPr lang="ja-JP" altLang="en-US" u="sng" dirty="0">
                <a:latin typeface="+mj-ea"/>
                <a:ea typeface="+mj-ea"/>
              </a:rPr>
              <a:t>（月）</a:t>
            </a:r>
          </a:p>
        </p:txBody>
      </p:sp>
    </p:spTree>
    <p:extLst>
      <p:ext uri="{BB962C8B-B14F-4D97-AF65-F5344CB8AC3E}">
        <p14:creationId xmlns:p14="http://schemas.microsoft.com/office/powerpoint/2010/main" val="2487088273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534</TotalTime>
  <Words>116</Words>
  <Application>Microsoft Office PowerPoint</Application>
  <PresentationFormat>ユーザー設定</PresentationFormat>
  <Paragraphs>56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HGP創英角ﾎﾟｯﾌﾟ体</vt:lpstr>
      <vt:lpstr>HGS創英角ｺﾞｼｯｸUB</vt:lpstr>
      <vt:lpstr>Meiryo Bold</vt:lpstr>
      <vt:lpstr>ＭＳ Ｐゴシック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西鳥取下荘</cp:lastModifiedBy>
  <cp:revision>51</cp:revision>
  <cp:lastPrinted>2017-02-27T00:33:47Z</cp:lastPrinted>
  <dcterms:created xsi:type="dcterms:W3CDTF">2013-08-07T01:16:52Z</dcterms:created>
  <dcterms:modified xsi:type="dcterms:W3CDTF">2017-02-27T00:33:53Z</dcterms:modified>
</cp:coreProperties>
</file>