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76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7775575" cy="10907713"/>
  <p:notesSz cx="6797675" cy="9926638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9CB9"/>
    <a:srgbClr val="FFF24A"/>
    <a:srgbClr val="320500"/>
    <a:srgbClr val="93BD00"/>
    <a:srgbClr val="75BCE3"/>
    <a:srgbClr val="009C92"/>
    <a:srgbClr val="009BD5"/>
    <a:srgbClr val="93BD3B"/>
    <a:srgbClr val="CC555D"/>
    <a:srgbClr val="5858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3" autoAdjust="0"/>
    <p:restoredTop sz="99515" autoAdjust="0"/>
  </p:normalViewPr>
  <p:slideViewPr>
    <p:cSldViewPr snapToGrid="0">
      <p:cViewPr varScale="1">
        <p:scale>
          <a:sx n="46" d="100"/>
          <a:sy n="46" d="100"/>
        </p:scale>
        <p:origin x="2214" y="54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-2148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6151" cy="496106"/>
          </a:xfrm>
          <a:prstGeom prst="rect">
            <a:avLst/>
          </a:prstGeom>
        </p:spPr>
        <p:txBody>
          <a:bodyPr vert="horz" lIns="86022" tIns="43012" rIns="86022" bIns="43012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054" y="0"/>
            <a:ext cx="2946151" cy="496106"/>
          </a:xfrm>
          <a:prstGeom prst="rect">
            <a:avLst/>
          </a:prstGeom>
        </p:spPr>
        <p:txBody>
          <a:bodyPr vert="horz" lIns="86022" tIns="43012" rIns="86022" bIns="43012" rtlCol="0"/>
          <a:lstStyle>
            <a:lvl1pPr algn="r">
              <a:defRPr sz="1000"/>
            </a:lvl1pPr>
          </a:lstStyle>
          <a:p>
            <a:fld id="{EA4C0380-2DE9-498B-B68D-60B46204BA80}" type="datetimeFigureOut">
              <a:rPr kumimoji="1" lang="ja-JP" altLang="en-US" smtClean="0"/>
              <a:pPr/>
              <a:t>2019/5/31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5" y="9429030"/>
            <a:ext cx="2946151" cy="496105"/>
          </a:xfrm>
          <a:prstGeom prst="rect">
            <a:avLst/>
          </a:prstGeom>
        </p:spPr>
        <p:txBody>
          <a:bodyPr vert="horz" lIns="86022" tIns="43012" rIns="86022" bIns="43012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054" y="9429030"/>
            <a:ext cx="2946151" cy="496105"/>
          </a:xfrm>
          <a:prstGeom prst="rect">
            <a:avLst/>
          </a:prstGeom>
        </p:spPr>
        <p:txBody>
          <a:bodyPr vert="horz" lIns="86022" tIns="43012" rIns="86022" bIns="43012" rtlCol="0" anchor="b"/>
          <a:lstStyle>
            <a:lvl1pPr algn="r">
              <a:defRPr sz="1000"/>
            </a:lvl1pPr>
          </a:lstStyle>
          <a:p>
            <a:fld id="{78A262EF-70DF-4926-8929-0A60A2E81DC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3"/>
            <a:ext cx="2945658" cy="498054"/>
          </a:xfrm>
          <a:prstGeom prst="rect">
            <a:avLst/>
          </a:prstGeom>
        </p:spPr>
        <p:txBody>
          <a:bodyPr vert="horz" lIns="91408" tIns="45705" rIns="91408" bIns="45705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50" y="3"/>
            <a:ext cx="2945658" cy="498054"/>
          </a:xfrm>
          <a:prstGeom prst="rect">
            <a:avLst/>
          </a:prstGeom>
        </p:spPr>
        <p:txBody>
          <a:bodyPr vert="horz" lIns="91408" tIns="45705" rIns="91408" bIns="45705" rtlCol="0"/>
          <a:lstStyle>
            <a:lvl1pPr algn="r">
              <a:defRPr sz="10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2019/5/31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5038" y="1239838"/>
            <a:ext cx="23876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8" tIns="45705" rIns="91408" bIns="45705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9"/>
            <a:ext cx="5438140" cy="3908613"/>
          </a:xfrm>
          <a:prstGeom prst="rect">
            <a:avLst/>
          </a:prstGeom>
        </p:spPr>
        <p:txBody>
          <a:bodyPr vert="horz" lIns="91408" tIns="45705" rIns="91408" bIns="4570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7" y="9428588"/>
            <a:ext cx="2945658" cy="498053"/>
          </a:xfrm>
          <a:prstGeom prst="rect">
            <a:avLst/>
          </a:prstGeom>
        </p:spPr>
        <p:txBody>
          <a:bodyPr vert="horz" lIns="91408" tIns="45705" rIns="91408" bIns="45705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50" y="9428588"/>
            <a:ext cx="2945658" cy="498053"/>
          </a:xfrm>
          <a:prstGeom prst="rect">
            <a:avLst/>
          </a:prstGeom>
        </p:spPr>
        <p:txBody>
          <a:bodyPr vert="horz" lIns="91408" tIns="45705" rIns="91408" bIns="45705" rtlCol="0" anchor="b"/>
          <a:lstStyle>
            <a:lvl1pPr algn="r">
              <a:defRPr sz="1000"/>
            </a:lvl1pPr>
          </a:lstStyle>
          <a:p>
            <a:fld id="{ACD93CC5-A9B8-46A1-B8C3-70AA73E05DA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5/31/2019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5/31/2019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5/31/2019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5/31/2019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5/31/2019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5/31/2019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5/31/2019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5/31/2019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5/31/2019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5/31/2019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 dirty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5/31/2019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\\Server-win\share\アスクル関連\１月作業\0111アスクル\AI\002_922d_singlemother\haike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8359"/>
            <a:ext cx="7775575" cy="10908637"/>
          </a:xfrm>
          <a:prstGeom prst="rect">
            <a:avLst/>
          </a:prstGeom>
          <a:noFill/>
        </p:spPr>
      </p:pic>
      <p:pic>
        <p:nvPicPr>
          <p:cNvPr id="3" name="Picture 4" descr="\\Server-win\share\アスクル関連\１月作業\0111アスクル\AI\002_922d_singlemother\haieishir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6691" y="345121"/>
            <a:ext cx="7021513" cy="10141678"/>
          </a:xfrm>
          <a:prstGeom prst="rect">
            <a:avLst/>
          </a:prstGeom>
          <a:noFill/>
        </p:spPr>
      </p:pic>
      <p:sp>
        <p:nvSpPr>
          <p:cNvPr id="92" name="テキスト ボックス 91"/>
          <p:cNvSpPr txBox="1"/>
          <p:nvPr/>
        </p:nvSpPr>
        <p:spPr>
          <a:xfrm>
            <a:off x="495236" y="732041"/>
            <a:ext cx="4286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阪南市社協セミナー</a:t>
            </a:r>
          </a:p>
        </p:txBody>
      </p:sp>
      <p:pic>
        <p:nvPicPr>
          <p:cNvPr id="5" name="Picture 6" descr="\\Server-win\share\アスクル関連\１月作業\0111アスクル\AI\002_922d_singlemother\obi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84400" y="4827639"/>
            <a:ext cx="901700" cy="304800"/>
          </a:xfrm>
          <a:prstGeom prst="rect">
            <a:avLst/>
          </a:prstGeom>
          <a:noFill/>
        </p:spPr>
      </p:pic>
      <p:pic>
        <p:nvPicPr>
          <p:cNvPr id="73" name="Picture 6" descr="\\Server-win\share\アスクル関連\１月作業\0111アスクル\AI\002_922d_singlemother\obi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3501" y="6348731"/>
            <a:ext cx="901700" cy="304800"/>
          </a:xfrm>
          <a:prstGeom prst="rect">
            <a:avLst/>
          </a:prstGeom>
          <a:noFill/>
        </p:spPr>
      </p:pic>
      <p:pic>
        <p:nvPicPr>
          <p:cNvPr id="4" name="Picture 5" descr="\\Server-win\share\アスクル関連\１月作業\0111アスクル\AI\002_922d_singlemother\muryou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2038" y="-44057"/>
            <a:ext cx="1054100" cy="1600200"/>
          </a:xfrm>
          <a:prstGeom prst="rect">
            <a:avLst/>
          </a:prstGeom>
          <a:noFill/>
        </p:spPr>
      </p:pic>
      <p:sp>
        <p:nvSpPr>
          <p:cNvPr id="80" name="テキスト ボックス 79"/>
          <p:cNvSpPr txBox="1"/>
          <p:nvPr/>
        </p:nvSpPr>
        <p:spPr>
          <a:xfrm>
            <a:off x="559952" y="4216490"/>
            <a:ext cx="1672459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桒原英文氏</a:t>
            </a:r>
            <a:endParaRPr lang="en-US" altLang="ja-JP" sz="11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r>
              <a:rPr kumimoji="1" lang="ja-JP" altLang="en-US" sz="900" dirty="0">
                <a:latin typeface="+mn-ea"/>
              </a:rPr>
              <a:t>コミュニティ・エンパワメント・</a:t>
            </a:r>
            <a:endParaRPr kumimoji="1" lang="en-US" altLang="ja-JP" sz="900" dirty="0">
              <a:latin typeface="+mn-ea"/>
            </a:endParaRPr>
          </a:p>
          <a:p>
            <a:pPr algn="ctr"/>
            <a:r>
              <a:rPr kumimoji="1" lang="ja-JP" altLang="en-US" sz="900" dirty="0">
                <a:latin typeface="+mn-ea"/>
              </a:rPr>
              <a:t>オフィス　</a:t>
            </a:r>
            <a:r>
              <a:rPr lang="en-US" altLang="ja-JP" sz="900" dirty="0">
                <a:latin typeface="+mn-ea"/>
              </a:rPr>
              <a:t>FEEL</a:t>
            </a:r>
            <a:r>
              <a:rPr lang="ja-JP" altLang="en-US" sz="900" dirty="0">
                <a:latin typeface="+mn-ea"/>
              </a:rPr>
              <a:t>　</a:t>
            </a:r>
            <a:r>
              <a:rPr lang="en-US" altLang="ja-JP" sz="900" dirty="0">
                <a:latin typeface="+mn-ea"/>
              </a:rPr>
              <a:t>Do</a:t>
            </a:r>
            <a:r>
              <a:rPr lang="ja-JP" altLang="en-US" sz="900" dirty="0">
                <a:latin typeface="+mn-ea"/>
              </a:rPr>
              <a:t>代表</a:t>
            </a:r>
            <a:endParaRPr kumimoji="1" lang="en-US" altLang="ja-JP" sz="900" dirty="0">
              <a:latin typeface="+mn-ea"/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6036894" y="874056"/>
            <a:ext cx="12590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無料</a:t>
            </a: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1107592" y="4799496"/>
            <a:ext cx="655316" cy="3231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kumimoji="1" lang="ja-JP" altLang="en-US" sz="15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 時</a:t>
            </a:r>
            <a:endParaRPr kumimoji="1" lang="ja-JP" altLang="en-US" sz="25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1126350" y="6308111"/>
            <a:ext cx="636558" cy="3231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ja-JP" altLang="en-US" sz="15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会 場</a:t>
            </a:r>
            <a:endParaRPr lang="ja-JP" altLang="en-US" sz="25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938120" y="5160659"/>
            <a:ext cx="2254250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ja-JP" altLang="en-US" sz="3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７</a:t>
            </a:r>
            <a:r>
              <a:rPr kumimoji="1"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  <a:r>
              <a:rPr lang="en-US" altLang="ja-JP" sz="3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29</a:t>
            </a:r>
            <a:r>
              <a:rPr kumimoji="1"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日（月）</a:t>
            </a: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897024" y="5737564"/>
            <a:ext cx="3023037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１４：００～</a:t>
            </a:r>
            <a:r>
              <a:rPr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１６：００</a:t>
            </a:r>
            <a:endParaRPr kumimoji="1" lang="ja-JP" altLang="en-US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938120" y="6682621"/>
            <a:ext cx="2588583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阪南市立文化センター</a:t>
            </a:r>
            <a:endParaRPr kumimoji="1" lang="en-US" altLang="ja-JP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サラダホール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（小ホール）</a:t>
            </a:r>
            <a:endParaRPr kumimoji="1" lang="ja-JP" altLang="en-US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pSp>
        <p:nvGrpSpPr>
          <p:cNvPr id="126" name="グループ化 125"/>
          <p:cNvGrpSpPr/>
          <p:nvPr/>
        </p:nvGrpSpPr>
        <p:grpSpPr>
          <a:xfrm>
            <a:off x="3850445" y="4965701"/>
            <a:ext cx="4515097" cy="492443"/>
            <a:chOff x="4451349" y="5756740"/>
            <a:chExt cx="3407504" cy="315659"/>
          </a:xfrm>
        </p:grpSpPr>
        <p:pic>
          <p:nvPicPr>
            <p:cNvPr id="8" name="Picture 9" descr="\\Server-win\share\アスクル関連\１月作業\0111アスクル\AI\002_922d_singlemother\kome02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451349" y="5832470"/>
              <a:ext cx="165100" cy="165100"/>
            </a:xfrm>
            <a:prstGeom prst="rect">
              <a:avLst/>
            </a:prstGeom>
            <a:noFill/>
          </p:spPr>
        </p:pic>
        <p:cxnSp>
          <p:nvCxnSpPr>
            <p:cNvPr id="123" name="直線コネクタ 122"/>
            <p:cNvCxnSpPr/>
            <p:nvPr/>
          </p:nvCxnSpPr>
          <p:spPr>
            <a:xfrm>
              <a:off x="4518025" y="6070746"/>
              <a:ext cx="2254250" cy="0"/>
            </a:xfrm>
            <a:prstGeom prst="line">
              <a:avLst/>
            </a:prstGeom>
            <a:ln w="19050">
              <a:solidFill>
                <a:srgbClr val="009C92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テキスト ボックス 123"/>
            <p:cNvSpPr txBox="1"/>
            <p:nvPr/>
          </p:nvSpPr>
          <p:spPr>
            <a:xfrm>
              <a:off x="4560911" y="5756740"/>
              <a:ext cx="3297942" cy="315659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ja-JP" altLang="en-US" sz="13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第</a:t>
              </a:r>
              <a:r>
                <a:rPr lang="en-US" altLang="ja-JP" sz="13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1</a:t>
              </a:r>
              <a:r>
                <a:rPr lang="ja-JP" altLang="en-US" sz="13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部　基調講演　　</a:t>
              </a:r>
              <a:endParaRPr lang="en-US" altLang="ja-JP" sz="13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r>
                <a:rPr lang="ja-JP" altLang="en-US" sz="13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　　　</a:t>
              </a:r>
              <a:r>
                <a:rPr lang="en-US" altLang="ja-JP" sz="105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【</a:t>
              </a:r>
              <a:r>
                <a:rPr lang="ja-JP" altLang="en-US" sz="105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災害時にも強い普段からの地域づくり</a:t>
              </a:r>
              <a:r>
                <a:rPr lang="en-US" altLang="ja-JP" sz="105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】</a:t>
              </a:r>
              <a:endParaRPr lang="ja-JP" altLang="en-US" sz="13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grpSp>
        <p:nvGrpSpPr>
          <p:cNvPr id="139" name="グループ化 138"/>
          <p:cNvGrpSpPr/>
          <p:nvPr/>
        </p:nvGrpSpPr>
        <p:grpSpPr>
          <a:xfrm>
            <a:off x="3872836" y="5398035"/>
            <a:ext cx="3194712" cy="460349"/>
            <a:chOff x="4451349" y="5726520"/>
            <a:chExt cx="2362957" cy="344226"/>
          </a:xfrm>
        </p:grpSpPr>
        <p:pic>
          <p:nvPicPr>
            <p:cNvPr id="141" name="Picture 9" descr="\\Server-win\share\アスクル関連\１月作業\0111アスクル\AI\002_922d_singlemother\kome02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451349" y="5832470"/>
              <a:ext cx="165100" cy="165100"/>
            </a:xfrm>
            <a:prstGeom prst="rect">
              <a:avLst/>
            </a:prstGeom>
            <a:noFill/>
          </p:spPr>
        </p:pic>
        <p:cxnSp>
          <p:nvCxnSpPr>
            <p:cNvPr id="142" name="直線コネクタ 141"/>
            <p:cNvCxnSpPr/>
            <p:nvPr/>
          </p:nvCxnSpPr>
          <p:spPr>
            <a:xfrm>
              <a:off x="4518025" y="6070746"/>
              <a:ext cx="2254250" cy="0"/>
            </a:xfrm>
            <a:prstGeom prst="line">
              <a:avLst/>
            </a:prstGeom>
            <a:ln w="19050">
              <a:solidFill>
                <a:srgbClr val="009C92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テキスト ボックス 142"/>
            <p:cNvSpPr txBox="1"/>
            <p:nvPr/>
          </p:nvSpPr>
          <p:spPr>
            <a:xfrm>
              <a:off x="4587938" y="5726520"/>
              <a:ext cx="2226368" cy="339456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ja-JP" altLang="en-US" sz="13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第</a:t>
              </a:r>
              <a:r>
                <a:rPr lang="en-US" altLang="ja-JP" sz="13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2</a:t>
              </a:r>
              <a:r>
                <a:rPr lang="ja-JP" altLang="en-US" sz="13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部　災害対応報告　</a:t>
              </a:r>
              <a:endParaRPr lang="en-US" altLang="ja-JP" sz="13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r>
                <a:rPr lang="ja-JP" altLang="en-US" sz="105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　　　</a:t>
              </a:r>
              <a:r>
                <a:rPr lang="en-US" altLang="ja-JP" sz="105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【</a:t>
              </a:r>
              <a:r>
                <a:rPr lang="ja-JP" altLang="en-US" sz="105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災害ボランティアセンター活動について</a:t>
              </a:r>
              <a:r>
                <a:rPr lang="en-US" altLang="ja-JP" sz="105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】</a:t>
              </a:r>
              <a:endParaRPr lang="en-US" altLang="ja-JP" sz="13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grpSp>
        <p:nvGrpSpPr>
          <p:cNvPr id="161" name="グループ化 160"/>
          <p:cNvGrpSpPr/>
          <p:nvPr/>
        </p:nvGrpSpPr>
        <p:grpSpPr>
          <a:xfrm>
            <a:off x="3857126" y="5907585"/>
            <a:ext cx="3703357" cy="535821"/>
            <a:chOff x="4451349" y="5792166"/>
            <a:chExt cx="2746568" cy="329776"/>
          </a:xfrm>
        </p:grpSpPr>
        <p:pic>
          <p:nvPicPr>
            <p:cNvPr id="162" name="Picture 9" descr="\\Server-win\share\アスクル関連\１月作業\0111アスクル\AI\002_922d_singlemother\kome02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451349" y="5832470"/>
              <a:ext cx="165100" cy="165100"/>
            </a:xfrm>
            <a:prstGeom prst="rect">
              <a:avLst/>
            </a:prstGeom>
            <a:noFill/>
          </p:spPr>
        </p:pic>
        <p:cxnSp>
          <p:nvCxnSpPr>
            <p:cNvPr id="163" name="直線コネクタ 162"/>
            <p:cNvCxnSpPr/>
            <p:nvPr/>
          </p:nvCxnSpPr>
          <p:spPr>
            <a:xfrm>
              <a:off x="4518025" y="6070746"/>
              <a:ext cx="2254250" cy="0"/>
            </a:xfrm>
            <a:prstGeom prst="line">
              <a:avLst/>
            </a:prstGeom>
            <a:ln w="19050">
              <a:solidFill>
                <a:srgbClr val="009C92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" name="テキスト ボックス 163"/>
            <p:cNvSpPr txBox="1"/>
            <p:nvPr/>
          </p:nvSpPr>
          <p:spPr>
            <a:xfrm>
              <a:off x="4560911" y="5792166"/>
              <a:ext cx="2637006" cy="329776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ja-JP" altLang="en-US" sz="13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第</a:t>
              </a:r>
              <a:r>
                <a:rPr lang="en-US" altLang="ja-JP" sz="13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3</a:t>
              </a:r>
              <a:r>
                <a:rPr lang="ja-JP" altLang="en-US" sz="13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部　地域活動紹介</a:t>
              </a:r>
              <a:endParaRPr lang="en-US" altLang="ja-JP" sz="13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r>
                <a:rPr lang="ja-JP" altLang="en-US" sz="105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　　　　　</a:t>
              </a:r>
              <a:r>
                <a:rPr lang="en-US" altLang="ja-JP" sz="105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【</a:t>
              </a:r>
              <a:r>
                <a:rPr lang="ja-JP" altLang="en-US" sz="105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普段の見守り＝災害時の支え合い</a:t>
              </a:r>
              <a:r>
                <a:rPr lang="en-US" altLang="ja-JP" sz="105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】</a:t>
              </a:r>
              <a:endParaRPr lang="ja-JP" altLang="en-US" sz="13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sp>
        <p:nvSpPr>
          <p:cNvPr id="168" name="テキスト ボックス 167"/>
          <p:cNvSpPr txBox="1"/>
          <p:nvPr/>
        </p:nvSpPr>
        <p:spPr>
          <a:xfrm>
            <a:off x="673749" y="9094490"/>
            <a:ext cx="6366753" cy="758286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rtlCol="0" anchor="t">
            <a:spAutoFit/>
          </a:bodyPr>
          <a:lstStyle/>
          <a:p>
            <a:r>
              <a:rPr kumimoji="1" lang="en-US" altLang="ja-JP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</a:t>
            </a:r>
            <a:r>
              <a:rPr kumimoji="1"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申込み</a:t>
            </a:r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・お問い合わせ</a:t>
            </a:r>
            <a:r>
              <a:rPr lang="en-US" altLang="ja-JP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】</a:t>
            </a:r>
          </a:p>
          <a:p>
            <a:r>
              <a:rPr kumimoji="1"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阪南市社会福祉協議会　　　　　　　　　　　　　　　</a:t>
            </a:r>
            <a:r>
              <a:rPr kumimoji="1" lang="en-US" altLang="ja-JP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TEL</a:t>
            </a:r>
            <a:r>
              <a:rPr kumimoji="1"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1" lang="en-US" altLang="ja-JP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072</a:t>
            </a:r>
            <a:r>
              <a:rPr kumimoji="1"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－</a:t>
            </a:r>
            <a:r>
              <a:rPr kumimoji="1" lang="en-US" altLang="ja-JP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472</a:t>
            </a:r>
            <a:r>
              <a:rPr kumimoji="1"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－</a:t>
            </a:r>
            <a:r>
              <a:rPr kumimoji="1" lang="en-US" altLang="ja-JP" sz="140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3333</a:t>
            </a:r>
            <a:endParaRPr kumimoji="1" lang="en-US" altLang="ja-JP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阪南市西鳥取・下荘地域包括支援センター　　　</a:t>
            </a:r>
            <a:r>
              <a:rPr kumimoji="1" lang="en-US" altLang="ja-JP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TEL</a:t>
            </a:r>
            <a:r>
              <a:rPr kumimoji="1"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1" lang="en-US" altLang="ja-JP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072</a:t>
            </a:r>
            <a:r>
              <a:rPr kumimoji="1"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－</a:t>
            </a:r>
            <a:r>
              <a:rPr kumimoji="1" lang="en-US" altLang="ja-JP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447</a:t>
            </a:r>
            <a:r>
              <a:rPr kumimoji="1"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－</a:t>
            </a:r>
            <a:r>
              <a:rPr kumimoji="1" lang="en-US" altLang="ja-JP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6428</a:t>
            </a:r>
            <a:endParaRPr kumimoji="1" lang="ja-JP" altLang="en-US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627213" y="1054937"/>
            <a:ext cx="68484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dirty="0">
                <a:solidFill>
                  <a:srgbClr val="CC555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あの日を忘れない。</a:t>
            </a:r>
            <a:endParaRPr lang="en-US" altLang="ja-JP" sz="5400" dirty="0">
              <a:solidFill>
                <a:srgbClr val="CC555D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5400" dirty="0">
                <a:solidFill>
                  <a:srgbClr val="CC555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地域で今、できること。</a:t>
            </a:r>
            <a:endParaRPr lang="en-US" altLang="ja-JP" sz="5400" dirty="0">
              <a:solidFill>
                <a:srgbClr val="CC555D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68" name="Picture 6" descr="\\Server-win\share\アスクル関連\１月作業\0111アスクル\AI\002_922d_singlemother\obi.png">
            <a:extLst>
              <a:ext uri="{FF2B5EF4-FFF2-40B4-BE49-F238E27FC236}">
                <a16:creationId xmlns:a16="http://schemas.microsoft.com/office/drawing/2014/main" id="{40223A87-890B-46B8-80CB-D5C3EEDDD6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5348" y="7468428"/>
            <a:ext cx="901700" cy="304800"/>
          </a:xfrm>
          <a:prstGeom prst="rect">
            <a:avLst/>
          </a:prstGeom>
          <a:noFill/>
        </p:spPr>
      </p:pic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9867715E-EC50-4ED3-926F-7D638CB9AD27}"/>
              </a:ext>
            </a:extLst>
          </p:cNvPr>
          <p:cNvSpPr txBox="1"/>
          <p:nvPr/>
        </p:nvSpPr>
        <p:spPr>
          <a:xfrm>
            <a:off x="972560" y="7458332"/>
            <a:ext cx="901700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ja-JP" altLang="en-US" sz="12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締め切り</a:t>
            </a: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4CBFE867-3F29-40B4-96FB-3E38FF034FEF}"/>
              </a:ext>
            </a:extLst>
          </p:cNvPr>
          <p:cNvSpPr txBox="1"/>
          <p:nvPr/>
        </p:nvSpPr>
        <p:spPr>
          <a:xfrm>
            <a:off x="951875" y="7911926"/>
            <a:ext cx="3139203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定員</a:t>
            </a:r>
            <a:r>
              <a:rPr kumimoji="1" lang="en-US" altLang="ja-JP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100</a:t>
            </a:r>
            <a:r>
              <a:rPr kumimoji="1"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名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endParaRPr lang="en-US" altLang="ja-JP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締切は、</a:t>
            </a:r>
            <a:r>
              <a:rPr kumimoji="1" lang="en-US" altLang="ja-JP" sz="1600" u="sng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7</a:t>
            </a:r>
            <a:r>
              <a:rPr kumimoji="1" lang="ja-JP" altLang="en-US" sz="1600" u="sng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  <a:r>
              <a:rPr kumimoji="1" lang="en-US" altLang="ja-JP" sz="1600" u="sng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19</a:t>
            </a:r>
            <a:r>
              <a:rPr kumimoji="1" lang="ja-JP" altLang="en-US" sz="1600" u="sng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日（金）</a:t>
            </a:r>
            <a:r>
              <a:rPr kumimoji="1"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まで</a:t>
            </a:r>
            <a:endParaRPr kumimoji="1" lang="en-US" altLang="ja-JP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02B9C85E-0FED-498E-A9CF-65A1725762B7}"/>
              </a:ext>
            </a:extLst>
          </p:cNvPr>
          <p:cNvSpPr txBox="1"/>
          <p:nvPr/>
        </p:nvSpPr>
        <p:spPr>
          <a:xfrm>
            <a:off x="3773598" y="6381118"/>
            <a:ext cx="4056147" cy="25622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</a:t>
            </a:r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登壇者</a:t>
            </a:r>
            <a:r>
              <a:rPr kumimoji="1"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】</a:t>
            </a:r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</a:t>
            </a:r>
            <a:endParaRPr kumimoji="1"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ja-JP" altLang="en-US" sz="105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・講師・コメンテーター</a:t>
            </a:r>
            <a:endParaRPr kumimoji="1" lang="en-US" altLang="ja-JP" sz="105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桒原　英文　氏</a:t>
            </a:r>
            <a:endParaRPr lang="en-US" altLang="ja-JP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05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</a:t>
            </a:r>
            <a:r>
              <a:rPr lang="ja-JP" altLang="en-US" sz="105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コミュニティ・エンパワメント・オフィス　</a:t>
            </a:r>
            <a:r>
              <a:rPr lang="en-US" altLang="ja-JP" sz="105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FEEL</a:t>
            </a:r>
            <a:r>
              <a:rPr lang="ja-JP" altLang="en-US" sz="105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</a:t>
            </a:r>
            <a:r>
              <a:rPr lang="en-US" altLang="ja-JP" sz="105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Do</a:t>
            </a:r>
            <a:r>
              <a:rPr lang="ja-JP" altLang="en-US" sz="105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代表）</a:t>
            </a:r>
            <a:endParaRPr lang="en-US" altLang="ja-JP" sz="105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05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・報告</a:t>
            </a:r>
            <a:endParaRPr lang="en-US" altLang="ja-JP" sz="105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冨岡　弘　氏</a:t>
            </a:r>
            <a:r>
              <a:rPr lang="ja-JP" altLang="en-US" sz="105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（尾崎校区福島地区福祉委員会　委員長）</a:t>
            </a:r>
            <a:endParaRPr lang="en-US" altLang="ja-JP" sz="105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猪俣　健一</a:t>
            </a:r>
            <a:r>
              <a:rPr kumimoji="1" lang="ja-JP" altLang="en-US" sz="105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（阪南市社会福祉協議会）</a:t>
            </a:r>
            <a:endParaRPr kumimoji="1" lang="en-US" altLang="ja-JP" sz="105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坂上　尚大</a:t>
            </a:r>
            <a:r>
              <a:rPr lang="ja-JP" altLang="en-US" sz="105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（阪南市社会福祉協議会）</a:t>
            </a:r>
            <a:endParaRPr lang="en-US" altLang="ja-JP" sz="105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子ども福祉委員</a:t>
            </a:r>
            <a:r>
              <a:rPr lang="ja-JP" altLang="en-US" sz="105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（市内の中学生）</a:t>
            </a:r>
            <a:endParaRPr lang="en-US" altLang="ja-JP" sz="105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en-US" altLang="ja-JP" sz="105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05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・ｺｰﾃﾞｨﾈｰﾀｰ</a:t>
            </a:r>
            <a:endParaRPr lang="en-US" altLang="ja-JP" sz="105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佐藤萌香</a:t>
            </a:r>
            <a:r>
              <a:rPr lang="ja-JP" altLang="en-US" sz="105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（阪南市社会福祉協議会）</a:t>
            </a:r>
            <a:endParaRPr lang="en-US" altLang="ja-JP" sz="105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AA9C4C2-9568-4F90-BF00-3670FB6F9264}"/>
              </a:ext>
            </a:extLst>
          </p:cNvPr>
          <p:cNvSpPr txBox="1"/>
          <p:nvPr/>
        </p:nvSpPr>
        <p:spPr>
          <a:xfrm>
            <a:off x="2305789" y="3115768"/>
            <a:ext cx="49513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　平成</a:t>
            </a:r>
            <a:r>
              <a:rPr kumimoji="1" lang="en-US" altLang="ja-JP" sz="1200" dirty="0"/>
              <a:t>30</a:t>
            </a:r>
            <a:r>
              <a:rPr kumimoji="1" lang="ja-JP" altLang="en-US" sz="1200" dirty="0"/>
              <a:t>年度は、地震・大型台風の到来など日本各地で大規模な自然災害が数多く発生し、阪南市でも多くの被害が出ました。阪南市社会福祉協議会では、地域の被害状況に合わせ災害ボランティア</a:t>
            </a:r>
            <a:r>
              <a:rPr lang="ja-JP" altLang="en-US" sz="1200" dirty="0"/>
              <a:t>センターを開設しました。その際</a:t>
            </a:r>
            <a:r>
              <a:rPr kumimoji="1" lang="ja-JP" altLang="en-US" sz="1200" dirty="0"/>
              <a:t>に問われたもの、それは「普段のつながり」でした。</a:t>
            </a:r>
            <a:endParaRPr kumimoji="1" lang="en-US" altLang="ja-JP" sz="1200" dirty="0"/>
          </a:p>
          <a:p>
            <a:r>
              <a:rPr lang="ja-JP" altLang="en-US" sz="1200" dirty="0"/>
              <a:t>　今回は、講師・コメンテーターに桒原氏をお招きし、災害支援・復興支援・普段の地域づくりの中で始められることなどお話をお聞きします。　　</a:t>
            </a:r>
            <a:endParaRPr lang="en-US" altLang="ja-JP" sz="1200" dirty="0"/>
          </a:p>
          <a:p>
            <a:r>
              <a:rPr lang="ja-JP" altLang="en-US" sz="1200" dirty="0"/>
              <a:t>そして、災害時をみんなで振り返り、今後に備え、この経験をどのように生かしていくのか考えたいと思います。</a:t>
            </a:r>
            <a:endParaRPr lang="en-US" altLang="ja-JP" sz="1200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90465F17-0A23-4DC6-9A3A-826B67605902}"/>
              </a:ext>
            </a:extLst>
          </p:cNvPr>
          <p:cNvSpPr txBox="1"/>
          <p:nvPr/>
        </p:nvSpPr>
        <p:spPr>
          <a:xfrm>
            <a:off x="4004855" y="10070502"/>
            <a:ext cx="303367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主催：社会福祉法人阪南市社会福祉協議会</a:t>
            </a:r>
            <a:endParaRPr kumimoji="1"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41549DAB-A7B3-4904-9A18-68272063717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91" t="8029" r="7807" b="12814"/>
          <a:stretch/>
        </p:blipFill>
        <p:spPr>
          <a:xfrm>
            <a:off x="855469" y="2838453"/>
            <a:ext cx="1159562" cy="14687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C3E87836-0EED-4A42-9D36-0D0F3C0D756B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271" y="10116095"/>
            <a:ext cx="1710180" cy="1866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71132631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 lIns="0" tIns="0" rIns="0" bIns="0">
        <a:spAutoFit/>
      </a:bodyPr>
      <a:lstStyle>
        <a:defPPr>
          <a:defRPr sz="3200" b="1" dirty="0" smtClean="0">
            <a:latin typeface="HGP創英角ｺﾞｼｯｸUB" panose="020B0900000000000000" pitchFamily="50" charset="-128"/>
            <a:ea typeface="HGP創英角ｺﾞｼｯｸUB" panose="020B0900000000000000" pitchFamily="50" charset="-128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75</Words>
  <Application>Microsoft Office PowerPoint</Application>
  <PresentationFormat>ユーザー設定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HGSｺﾞｼｯｸE</vt:lpstr>
      <vt:lpstr>ＭＳ Ｐゴシック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2017-01-19T10:37:45Z</dcterms:created>
  <dcterms:modified xsi:type="dcterms:W3CDTF">2019-05-31T06:50:34Z</dcterms:modified>
</cp:coreProperties>
</file>