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168"/>
    <a:srgbClr val="E94708"/>
    <a:srgbClr val="FF9999"/>
    <a:srgbClr val="FF66FF"/>
    <a:srgbClr val="B04D8A"/>
    <a:srgbClr val="4A94BD"/>
    <a:srgbClr val="231815"/>
    <a:srgbClr val="5CAD75"/>
    <a:srgbClr val="F08300"/>
    <a:srgbClr val="FFF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7" autoAdjust="0"/>
    <p:restoredTop sz="94718" autoAdjust="0"/>
  </p:normalViewPr>
  <p:slideViewPr>
    <p:cSldViewPr snapToGrid="0">
      <p:cViewPr>
        <p:scale>
          <a:sx n="96" d="100"/>
          <a:sy n="96" d="100"/>
        </p:scale>
        <p:origin x="1458" y="-54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8" cy="498055"/>
          </a:xfrm>
          <a:prstGeom prst="rect">
            <a:avLst/>
          </a:prstGeom>
        </p:spPr>
        <p:txBody>
          <a:bodyPr vert="horz" lIns="91453" tIns="45726" rIns="91453" bIns="4572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8" cy="498055"/>
          </a:xfrm>
          <a:prstGeom prst="rect">
            <a:avLst/>
          </a:prstGeom>
        </p:spPr>
        <p:txBody>
          <a:bodyPr vert="horz" lIns="91453" tIns="45726" rIns="91453" bIns="45726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3" tIns="45726" rIns="91453" bIns="457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53" tIns="45726" rIns="91453" bIns="457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28586"/>
            <a:ext cx="2945658" cy="498054"/>
          </a:xfrm>
          <a:prstGeom prst="rect">
            <a:avLst/>
          </a:prstGeom>
        </p:spPr>
        <p:txBody>
          <a:bodyPr vert="horz" lIns="91453" tIns="45726" rIns="91453" bIns="4572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6" y="9428586"/>
            <a:ext cx="2945658" cy="498054"/>
          </a:xfrm>
          <a:prstGeom prst="rect">
            <a:avLst/>
          </a:prstGeom>
        </p:spPr>
        <p:txBody>
          <a:bodyPr vert="horz" lIns="91453" tIns="45726" rIns="91453" bIns="45726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5" t="16592" r="6029"/>
          <a:stretch/>
        </p:blipFill>
        <p:spPr bwMode="auto">
          <a:xfrm>
            <a:off x="-132671" y="-165434"/>
            <a:ext cx="8040916" cy="11109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188769" y="1599702"/>
            <a:ext cx="7339517" cy="17254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 rot="21007973">
            <a:off x="285518" y="1397530"/>
            <a:ext cx="785377" cy="307777"/>
          </a:xfrm>
          <a:prstGeom prst="rect">
            <a:avLst/>
          </a:prstGeom>
          <a:solidFill>
            <a:srgbClr val="B04D8A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模擬店</a:t>
            </a:r>
            <a:endParaRPr lang="zh-CN" altLang="en-US" sz="14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90035" y="6451708"/>
            <a:ext cx="3143265" cy="295850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Rectangle 58"/>
          <p:cNvSpPr/>
          <p:nvPr/>
        </p:nvSpPr>
        <p:spPr>
          <a:xfrm>
            <a:off x="3567875" y="6473220"/>
            <a:ext cx="3960411" cy="293699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7390F262-D3A9-4B75-AAE8-D49A933A9AA4}"/>
              </a:ext>
            </a:extLst>
          </p:cNvPr>
          <p:cNvSpPr/>
          <p:nvPr/>
        </p:nvSpPr>
        <p:spPr>
          <a:xfrm>
            <a:off x="1514251" y="1758483"/>
            <a:ext cx="1454085" cy="1500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⑤西鳥取校区福祉委員会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</a:t>
            </a: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たこ焼き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⑥舞校区福祉委員会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ぜんざい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endParaRPr lang="en-US" altLang="ja-JP" sz="900" dirty="0"/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⑦下荘地区福祉委員会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豚汁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⑧箱作地区福祉委員会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ポップコーン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en-US" altLang="ja-JP" sz="11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82631EC-24FF-4E6E-AD91-E3B011109E4F}"/>
              </a:ext>
            </a:extLst>
          </p:cNvPr>
          <p:cNvSpPr/>
          <p:nvPr/>
        </p:nvSpPr>
        <p:spPr>
          <a:xfrm>
            <a:off x="-2308827" y="1192334"/>
            <a:ext cx="38862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ja-JP" sz="1000" dirty="0"/>
          </a:p>
          <a:p>
            <a:endParaRPr lang="ja-JP" altLang="en-US" sz="1000" dirty="0"/>
          </a:p>
        </p:txBody>
      </p:sp>
      <p:sp>
        <p:nvSpPr>
          <p:cNvPr id="12" name="TextBox 11"/>
          <p:cNvSpPr txBox="1"/>
          <p:nvPr/>
        </p:nvSpPr>
        <p:spPr>
          <a:xfrm rot="21386309">
            <a:off x="218504" y="6509174"/>
            <a:ext cx="1331908" cy="307777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ステージ</a:t>
            </a:r>
            <a:endParaRPr lang="zh-CN" altLang="en-US" sz="14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15E83C0A-4C74-4BD4-AE60-839C3CE456A5}"/>
              </a:ext>
            </a:extLst>
          </p:cNvPr>
          <p:cNvSpPr/>
          <p:nvPr/>
        </p:nvSpPr>
        <p:spPr>
          <a:xfrm>
            <a:off x="210230" y="9959178"/>
            <a:ext cx="3095758" cy="6416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阪南ブランド十四匠や作業所などの素敵な</a:t>
            </a:r>
            <a:endParaRPr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景品が当たる！</a:t>
            </a:r>
            <a:endParaRPr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（抽選は</a:t>
            </a:r>
            <a:r>
              <a:rPr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13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00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14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30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endParaRPr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FD67A01-6A86-4481-98D1-9299474B0194}"/>
              </a:ext>
            </a:extLst>
          </p:cNvPr>
          <p:cNvSpPr txBox="1"/>
          <p:nvPr/>
        </p:nvSpPr>
        <p:spPr>
          <a:xfrm>
            <a:off x="213039" y="6743530"/>
            <a:ext cx="330557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100" dirty="0">
              <a:solidFill>
                <a:srgbClr val="23181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777514">
              <a:defRPr/>
            </a:pP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35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文化箏サークルあじさい</a:t>
            </a:r>
            <a:endParaRPr lang="en-US" altLang="ja-JP" sz="1100" dirty="0">
              <a:solidFill>
                <a:srgbClr val="231815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777514">
              <a:defRPr/>
            </a:pP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35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11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00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阪南混声合唱団</a:t>
            </a:r>
            <a:endParaRPr lang="en-US" altLang="ja-JP" sz="1100" dirty="0">
              <a:solidFill>
                <a:srgbClr val="231815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777514">
              <a:defRPr/>
            </a:pP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11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00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11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25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ｽﾀｰｺﾞｰﾙﾄﾞ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150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ﾌﾙｰﾄｱﾝｻﾝﾌﾞﾙ</a:t>
            </a:r>
            <a:endParaRPr lang="en-US" altLang="ja-JP" sz="1100" dirty="0">
              <a:solidFill>
                <a:srgbClr val="231815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777514">
              <a:defRPr/>
            </a:pP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11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25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11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50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HNB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（阪南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DISCO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ダンス）</a:t>
            </a:r>
            <a:endParaRPr lang="en-US" altLang="ja-JP" sz="1100" dirty="0">
              <a:solidFill>
                <a:srgbClr val="231815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777514">
              <a:defRPr/>
            </a:pP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11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50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12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阪南ﾊｰﾓﾆｶｸﾗﾌﾞ</a:t>
            </a:r>
            <a:endParaRPr lang="en-US" altLang="ja-JP" sz="1100" dirty="0">
              <a:solidFill>
                <a:srgbClr val="231815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 defTabSz="777514">
              <a:defRPr/>
            </a:pPr>
            <a:endParaRPr lang="en-US" altLang="ja-JP" sz="1100" dirty="0">
              <a:solidFill>
                <a:srgbClr val="231815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 defTabSz="777514">
              <a:defRPr/>
            </a:pP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＜休憩　＞</a:t>
            </a:r>
            <a:endParaRPr lang="en-US" altLang="ja-JP" sz="1100" dirty="0">
              <a:solidFill>
                <a:srgbClr val="231815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 defTabSz="777514">
              <a:defRPr/>
            </a:pPr>
            <a:endParaRPr lang="en-US" altLang="ja-JP" sz="1100" dirty="0">
              <a:solidFill>
                <a:srgbClr val="231815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777514">
              <a:defRPr/>
            </a:pP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12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12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45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翠笛会</a:t>
            </a:r>
            <a:endParaRPr lang="en-US" altLang="ja-JP" sz="1100" dirty="0">
              <a:solidFill>
                <a:srgbClr val="231815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777514">
              <a:defRPr/>
            </a:pP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12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45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13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久坂流実翁吟社「望鳥ｸﾗﾌﾞ」</a:t>
            </a:r>
            <a:endParaRPr lang="en-US" altLang="ja-JP" sz="1100" dirty="0">
              <a:solidFill>
                <a:srgbClr val="231815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777514">
              <a:defRPr/>
            </a:pP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13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13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35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ハウオリフラ・サークル</a:t>
            </a:r>
            <a:endParaRPr lang="en-US" altLang="ja-JP" sz="1100" dirty="0">
              <a:solidFill>
                <a:srgbClr val="231815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777514">
              <a:defRPr/>
            </a:pP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13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35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14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00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三笑会</a:t>
            </a:r>
            <a:endParaRPr lang="en-US" altLang="ja-JP" sz="1100" dirty="0">
              <a:solidFill>
                <a:srgbClr val="231815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777514">
              <a:defRPr/>
            </a:pP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14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00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14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25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花笑舞</a:t>
            </a:r>
            <a:endParaRPr lang="en-US" altLang="ja-JP" sz="1100" dirty="0">
              <a:solidFill>
                <a:srgbClr val="231815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777514">
              <a:defRPr/>
            </a:pP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14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25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14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50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ZUMBA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Milky</a:t>
            </a:r>
            <a:r>
              <a:rPr lang="ja-JP" altLang="en-US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100" dirty="0">
                <a:solidFill>
                  <a:srgbClr val="23181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Way</a:t>
            </a:r>
          </a:p>
          <a:p>
            <a:pPr lvl="0" defTabSz="777514">
              <a:defRPr/>
            </a:pPr>
            <a:endParaRPr lang="en-US" altLang="ja-JP" sz="1100" dirty="0">
              <a:solidFill>
                <a:srgbClr val="23181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Rectangle 58">
            <a:extLst>
              <a:ext uri="{FF2B5EF4-FFF2-40B4-BE49-F238E27FC236}">
                <a16:creationId xmlns:a16="http://schemas.microsoft.com/office/drawing/2014/main" id="{5D8E5FEA-68C4-44C6-8FCC-F3ECDFD24F71}"/>
              </a:ext>
            </a:extLst>
          </p:cNvPr>
          <p:cNvSpPr/>
          <p:nvPr/>
        </p:nvSpPr>
        <p:spPr>
          <a:xfrm>
            <a:off x="188770" y="3647069"/>
            <a:ext cx="5416121" cy="17510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TextBox 16">
            <a:extLst>
              <a:ext uri="{FF2B5EF4-FFF2-40B4-BE49-F238E27FC236}">
                <a16:creationId xmlns:a16="http://schemas.microsoft.com/office/drawing/2014/main" id="{CB83AF2A-FEC8-4F3B-BCF6-074E00B57AF2}"/>
              </a:ext>
            </a:extLst>
          </p:cNvPr>
          <p:cNvSpPr txBox="1"/>
          <p:nvPr/>
        </p:nvSpPr>
        <p:spPr>
          <a:xfrm rot="21347255">
            <a:off x="256513" y="3434809"/>
            <a:ext cx="1539264" cy="307777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体験コーナー</a:t>
            </a:r>
            <a:endParaRPr lang="zh-CN" altLang="en-US" sz="14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55A4EF64-EEFA-47B1-99C5-0F129F4833EB}"/>
              </a:ext>
            </a:extLst>
          </p:cNvPr>
          <p:cNvSpPr txBox="1"/>
          <p:nvPr/>
        </p:nvSpPr>
        <p:spPr>
          <a:xfrm>
            <a:off x="1721581" y="171690"/>
            <a:ext cx="3692589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オープニング　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9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40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05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28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28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鳥取東中学校　「吹奏楽」</a:t>
            </a:r>
            <a:endParaRPr lang="en-US" altLang="ja-JP" sz="2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A855AC-B07E-2581-1147-E973DC219C4A}"/>
              </a:ext>
            </a:extLst>
          </p:cNvPr>
          <p:cNvSpPr txBox="1"/>
          <p:nvPr/>
        </p:nvSpPr>
        <p:spPr>
          <a:xfrm>
            <a:off x="1490842" y="866849"/>
            <a:ext cx="40982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クロージング　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14:50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00</a:t>
            </a:r>
          </a:p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参加者みんなで合唱</a:t>
            </a:r>
            <a:endParaRPr lang="en-US" altLang="ja-JP" sz="2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73CDB4-FFB8-93F6-0BDF-63AC16B045A4}"/>
              </a:ext>
            </a:extLst>
          </p:cNvPr>
          <p:cNvSpPr txBox="1"/>
          <p:nvPr/>
        </p:nvSpPr>
        <p:spPr>
          <a:xfrm>
            <a:off x="1516344" y="5651753"/>
            <a:ext cx="4465821" cy="56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ボランティアさんによる喫茶コーナー</a:t>
            </a:r>
            <a:endParaRPr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00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14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30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場所：尾崎公民館 </a:t>
            </a:r>
            <a:r>
              <a:rPr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階 集いの部屋</a:t>
            </a:r>
            <a:endParaRPr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尾崎公民館と阪南市社協の協働実施</a:t>
            </a:r>
            <a:endParaRPr kumimoji="1" lang="ja-JP" altLang="en-US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3814FC0-CAEC-F425-9810-8CA9BBEA0611}"/>
              </a:ext>
            </a:extLst>
          </p:cNvPr>
          <p:cNvSpPr/>
          <p:nvPr/>
        </p:nvSpPr>
        <p:spPr>
          <a:xfrm>
            <a:off x="5568320" y="1727310"/>
            <a:ext cx="2054832" cy="1141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⑰三笑会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おにぎり・お寿司・ぜんざい等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⑱回想法ﾎﾞﾗﾝﾃｨｱｸﾞﾙｰﾌﾟ「ｽｲｰﾄﾋﾟｰ」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（きなこ餅）</a:t>
            </a:r>
            <a:endParaRPr lang="en-US" altLang="ja-JP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⑲社協有志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（野菜）</a:t>
            </a:r>
            <a:endParaRPr lang="en-US" altLang="ja-JP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83D59A6-D78B-1366-74EA-C699BBDEC78F}"/>
              </a:ext>
            </a:extLst>
          </p:cNvPr>
          <p:cNvSpPr/>
          <p:nvPr/>
        </p:nvSpPr>
        <p:spPr>
          <a:xfrm>
            <a:off x="2855478" y="1760981"/>
            <a:ext cx="1622277" cy="1500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⑨舞グリーンフレンズ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焼きそば・焼菓子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⑩下出作業所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菓子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　</a:t>
            </a:r>
            <a:endParaRPr lang="en-US" altLang="ja-JP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⑪ワークセンターぽけっと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コーヒー・焼菓子等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　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⑫マジックブルーム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パン・焼菓子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 </a:t>
            </a:r>
            <a:endParaRPr lang="en-US" altLang="ja-JP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8281B2A-287B-E3BB-4177-269813A13F79}"/>
              </a:ext>
            </a:extLst>
          </p:cNvPr>
          <p:cNvSpPr/>
          <p:nvPr/>
        </p:nvSpPr>
        <p:spPr>
          <a:xfrm>
            <a:off x="165452" y="1758714"/>
            <a:ext cx="1560938" cy="1500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①東鳥取地区福祉委員会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おまんじゅう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</a:t>
            </a:r>
            <a:endParaRPr lang="en-US" altLang="ja-JP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②朝日地区福祉委員会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玉せん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③尾崎地区福祉委員会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ホットドッグ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④福島地区福祉委員会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フライドポテト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460160C-ABFD-9CBB-0AFF-FD0AB52726BA}"/>
              </a:ext>
            </a:extLst>
          </p:cNvPr>
          <p:cNvSpPr/>
          <p:nvPr/>
        </p:nvSpPr>
        <p:spPr>
          <a:xfrm>
            <a:off x="4294407" y="1750472"/>
            <a:ext cx="1507958" cy="1500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⑬さつき園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綿菓子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  　　　　　　　　　　　　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⑭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B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B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わたあめ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⑮泉南学寮ｸﾞﾘｰﾝｻﾎﾟｰﾀｰ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野菜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⑯子ども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NPO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はらっぱ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焼きもち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 </a:t>
            </a:r>
            <a:endParaRPr lang="en-US" altLang="ja-JP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51DD709-7C06-58CE-206E-34640859F583}"/>
              </a:ext>
            </a:extLst>
          </p:cNvPr>
          <p:cNvSpPr/>
          <p:nvPr/>
        </p:nvSpPr>
        <p:spPr>
          <a:xfrm>
            <a:off x="264955" y="3804078"/>
            <a:ext cx="2371056" cy="1500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①上荘校区福祉委員会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百歳体操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</a:t>
            </a:r>
            <a:endParaRPr lang="en-US" altLang="ja-JP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②泉州バリアフリー協会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電動車イス等の展示試乗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③阪南ﾉﾙﾃﾞｨｯｸｳｫｰｸいきいき会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ﾉﾙﾃﾞｨｯｸ・ｳｫｰｸ体験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④</a:t>
            </a:r>
            <a:r>
              <a:rPr lang="zh-TW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阪南市食生活改善推進協議会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ﾌｪﾙﾄ具材を詰めてお弁当づくり等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81E0287-50F5-2DB7-B85C-547E579E2F2A}"/>
              </a:ext>
            </a:extLst>
          </p:cNvPr>
          <p:cNvSpPr/>
          <p:nvPr/>
        </p:nvSpPr>
        <p:spPr>
          <a:xfrm>
            <a:off x="2299508" y="3798311"/>
            <a:ext cx="1726795" cy="1500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⑤阪南市更生保護女性会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ゲーム・輪投げ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</a:t>
            </a:r>
            <a:endParaRPr lang="en-US" altLang="ja-JP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⑥桃の木の森こども園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子どもの造形活動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⑦子ども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NPO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はらっぱ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阪南市☆キッズはらっぱ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⑧ボーイスカウト阪南第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団　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災害時に役立ﾛｰﾌﾟﾜｰｸ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C698A89-1912-AEE7-D497-C6D7A3C1CE7A}"/>
              </a:ext>
            </a:extLst>
          </p:cNvPr>
          <p:cNvSpPr/>
          <p:nvPr/>
        </p:nvSpPr>
        <p:spPr>
          <a:xfrm>
            <a:off x="3958988" y="3813734"/>
            <a:ext cx="1699453" cy="132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⑨阪南市少年少女合唱団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合唱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</a:t>
            </a:r>
            <a:endParaRPr lang="en-US" altLang="ja-JP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⑩健幸マイスター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ｱｷｭﾗｼｰ体験・体力測定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⑪阪南市市民活動センター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夢プラザ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スマホ相談コーナー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</p:txBody>
      </p:sp>
      <p:sp>
        <p:nvSpPr>
          <p:cNvPr id="21" name="Rectangle 58">
            <a:extLst>
              <a:ext uri="{FF2B5EF4-FFF2-40B4-BE49-F238E27FC236}">
                <a16:creationId xmlns:a16="http://schemas.microsoft.com/office/drawing/2014/main" id="{8D46D233-293F-C53C-6168-06E27D917C59}"/>
              </a:ext>
            </a:extLst>
          </p:cNvPr>
          <p:cNvSpPr/>
          <p:nvPr/>
        </p:nvSpPr>
        <p:spPr>
          <a:xfrm>
            <a:off x="5673636" y="3653633"/>
            <a:ext cx="1854651" cy="17510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6">
            <a:extLst>
              <a:ext uri="{FF2B5EF4-FFF2-40B4-BE49-F238E27FC236}">
                <a16:creationId xmlns:a16="http://schemas.microsoft.com/office/drawing/2014/main" id="{2AC8B817-3FA1-DDBC-F186-8BBC3FDBC3E8}"/>
              </a:ext>
            </a:extLst>
          </p:cNvPr>
          <p:cNvSpPr txBox="1"/>
          <p:nvPr/>
        </p:nvSpPr>
        <p:spPr>
          <a:xfrm rot="701597">
            <a:off x="5695803" y="3448518"/>
            <a:ext cx="850324" cy="307777"/>
          </a:xfrm>
          <a:prstGeom prst="rect">
            <a:avLst/>
          </a:prstGeom>
          <a:solidFill>
            <a:srgbClr val="E94708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バザー</a:t>
            </a:r>
            <a:endParaRPr lang="zh-CN" altLang="en-US" sz="14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C7F2E32-BF90-59DC-80B0-0521A62A8D66}"/>
              </a:ext>
            </a:extLst>
          </p:cNvPr>
          <p:cNvSpPr/>
          <p:nvPr/>
        </p:nvSpPr>
        <p:spPr>
          <a:xfrm>
            <a:off x="5664213" y="3852110"/>
            <a:ext cx="1864074" cy="1500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①リサイクルブックつながり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古本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endParaRPr lang="en-US" altLang="ja-JP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②阪南手芸 和み会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手芸品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③山中渓地区福祉委員会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ボランティアの会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（フリーマーケット）</a:t>
            </a:r>
            <a:endParaRPr lang="en-US" altLang="ja-JP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endParaRPr lang="en-US" altLang="ja-JP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0" name="Rectangle 29"/>
          <p:cNvSpPr/>
          <p:nvPr/>
        </p:nvSpPr>
        <p:spPr>
          <a:xfrm rot="21405755">
            <a:off x="213378" y="9481629"/>
            <a:ext cx="1492403" cy="406136"/>
          </a:xfrm>
          <a:prstGeom prst="rect">
            <a:avLst/>
          </a:prstGeom>
          <a:solidFill>
            <a:srgbClr val="4A94B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スタンプラリー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F86C69D-10F1-1D9F-5F88-B5BBECB3FF49}"/>
              </a:ext>
            </a:extLst>
          </p:cNvPr>
          <p:cNvSpPr txBox="1"/>
          <p:nvPr/>
        </p:nvSpPr>
        <p:spPr>
          <a:xfrm>
            <a:off x="3567875" y="9950328"/>
            <a:ext cx="3915312" cy="6001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</a:t>
            </a:r>
            <a:r>
              <a:rPr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プルタブ②古切手③</a:t>
            </a:r>
            <a:r>
              <a:rPr kumimoji="1"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入れ歯 を回収します。</a:t>
            </a:r>
            <a:endParaRPr kumimoji="1" lang="en-US" altLang="ja-JP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どなたでも参加できるボランティア活動ですので、</a:t>
            </a:r>
            <a:endParaRPr kumimoji="1" lang="en-US" altLang="ja-JP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当日、会場にお持ちください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。ご協力お願いします。</a:t>
            </a:r>
            <a:endParaRPr kumimoji="1" lang="ja-JP" altLang="en-US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6" name="TextBox 9">
            <a:extLst>
              <a:ext uri="{FF2B5EF4-FFF2-40B4-BE49-F238E27FC236}">
                <a16:creationId xmlns:a16="http://schemas.microsoft.com/office/drawing/2014/main" id="{737DEE9B-EFDF-B03C-AB5A-0899749D905A}"/>
              </a:ext>
            </a:extLst>
          </p:cNvPr>
          <p:cNvSpPr txBox="1"/>
          <p:nvPr/>
        </p:nvSpPr>
        <p:spPr>
          <a:xfrm rot="20982338">
            <a:off x="1065588" y="5507740"/>
            <a:ext cx="1455344" cy="307777"/>
          </a:xfrm>
          <a:prstGeom prst="rect">
            <a:avLst/>
          </a:prstGeom>
          <a:solidFill>
            <a:srgbClr val="EB6168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カフェはなてぃ</a:t>
            </a:r>
            <a:endParaRPr lang="zh-CN" altLang="en-US" sz="14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B8D25BD-86B7-87E4-61DE-92E7D9C7A8DF}"/>
              </a:ext>
            </a:extLst>
          </p:cNvPr>
          <p:cNvSpPr txBox="1"/>
          <p:nvPr/>
        </p:nvSpPr>
        <p:spPr>
          <a:xfrm>
            <a:off x="3528549" y="6481472"/>
            <a:ext cx="2062633" cy="1734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①波太学習研究会</a:t>
            </a: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②阪南市食生活改善推進協議会</a:t>
            </a: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③阪南市介護者（家族）の会</a:t>
            </a: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④マジックブルーム</a:t>
            </a: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⑤みどりヶ丘老人会</a:t>
            </a: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⑥泉南学寮グリーンサポーター</a:t>
            </a: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⑦尾崎デイサービスセンター</a:t>
            </a: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⑧玉田山荘デイサービスセンター</a:t>
            </a: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⑨特別養護老人</a:t>
            </a:r>
            <a:r>
              <a:rPr lang="ja-JP" altLang="en-US" sz="9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ホーム玉田山荘</a:t>
            </a:r>
            <a:endParaRPr lang="ja-JP" altLang="en-US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⑩ワークセンターぽけっと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4474788-9EEE-5B0D-46C8-01FB987DDD0E}"/>
              </a:ext>
            </a:extLst>
          </p:cNvPr>
          <p:cNvSpPr txBox="1"/>
          <p:nvPr/>
        </p:nvSpPr>
        <p:spPr>
          <a:xfrm>
            <a:off x="3528549" y="8111637"/>
            <a:ext cx="1663152" cy="1500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⑪ゆうゆうビーズ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⑫野のはな ｳｨﾝﾃﾞｨ･ｳｨﾛｰｽﾞ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⑬子ども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NPO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はらっぱ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⑭認知症カフェぬくぬく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⑮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B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B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の会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⑯阪南市ｷｬﾗﾊﾞﾝﾒｲﾄ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⑰三笑会</a:t>
            </a:r>
          </a:p>
          <a:p>
            <a:pPr>
              <a:lnSpc>
                <a:spcPts val="1400"/>
              </a:lnSpc>
            </a:pPr>
            <a:endParaRPr lang="ja-JP" altLang="en-US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F9BCB32-19DD-313F-9297-225ABF066CF1}"/>
              </a:ext>
            </a:extLst>
          </p:cNvPr>
          <p:cNvSpPr txBox="1"/>
          <p:nvPr/>
        </p:nvSpPr>
        <p:spPr>
          <a:xfrm>
            <a:off x="5266043" y="6640607"/>
            <a:ext cx="2391768" cy="2577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⑱回想法ﾎﾞﾗﾝﾃｨｱｸﾞﾙｰﾌﾟ「ｽｲｰﾄﾋﾟｰ」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⑲舞ｸﾞﾘｰﾝﾌﾚﾝｽﾞ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⑳阪南市ﾄｰﾀﾙﾌｨｯﾄﾈｽｸﾗﾌﾞ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㉑ﾃﾞｲｻｰﾋﾞｽ楽園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㉒阪南市市民活動センター　夢プラザ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㉓ﾎﾞｰｲｽｶｳﾄ阪南第１団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㉔大阪ﾘﾊﾋﾞﾘﾃｰｼｮﾝ病院ﾘﾊﾋﾞﾘﾃｰｼｮﾝ療法部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㉕子育てネットワーク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㉖児童養護</a:t>
            </a:r>
            <a:r>
              <a:rPr lang="ja-JP" altLang="en-US" sz="9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施設　和泉幼児院</a:t>
            </a:r>
            <a:endParaRPr lang="ja-JP" altLang="en-US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㉗傾聴ﾎﾞﾗﾝﾃｨｱｸﾞﾙｰﾌﾟ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｢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ｴｸﾃ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｣</a:t>
            </a:r>
            <a:endParaRPr lang="ja-JP" altLang="en-US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㉘ふれ愛四季の郷　小規模多機能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㉙いきいき交流センター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㉚まつのき園</a:t>
            </a: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㉛西鳥取・下荘地域包括支援センター</a:t>
            </a:r>
          </a:p>
        </p:txBody>
      </p:sp>
      <p:sp>
        <p:nvSpPr>
          <p:cNvPr id="17" name="TextBox 16"/>
          <p:cNvSpPr txBox="1"/>
          <p:nvPr/>
        </p:nvSpPr>
        <p:spPr>
          <a:xfrm rot="240976">
            <a:off x="5563494" y="6132296"/>
            <a:ext cx="2009997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パネル展示</a:t>
            </a:r>
            <a:endParaRPr lang="en-US" altLang="ja-JP" sz="14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きらめきアート作品展</a:t>
            </a:r>
            <a:endParaRPr lang="zh-CN" altLang="en-US" sz="14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025" name="図 1024">
            <a:extLst>
              <a:ext uri="{FF2B5EF4-FFF2-40B4-BE49-F238E27FC236}">
                <a16:creationId xmlns:a16="http://schemas.microsoft.com/office/drawing/2014/main" id="{60A3A2E7-19A3-40E5-89B6-3858E1DBD6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423" y="5826320"/>
            <a:ext cx="489813" cy="48981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DF8C48C-4E1B-1EE1-0EBF-11151F01CF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483" y="6411555"/>
            <a:ext cx="480723" cy="490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連桁付き八分音符">
            <a:extLst>
              <a:ext uri="{FF2B5EF4-FFF2-40B4-BE49-F238E27FC236}">
                <a16:creationId xmlns:a16="http://schemas.microsoft.com/office/drawing/2014/main" id="{B1BF7B6C-AAEC-620F-FBC6-D72C81AD5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261" y="6438530"/>
            <a:ext cx="479046" cy="470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ビーズのイラスト">
            <a:extLst>
              <a:ext uri="{FF2B5EF4-FFF2-40B4-BE49-F238E27FC236}">
                <a16:creationId xmlns:a16="http://schemas.microsoft.com/office/drawing/2014/main" id="{5D0DB2B5-EF09-B045-5EB7-C66B401F9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2582" y="3321693"/>
            <a:ext cx="583122" cy="583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輪投げのイラスト">
            <a:extLst>
              <a:ext uri="{FF2B5EF4-FFF2-40B4-BE49-F238E27FC236}">
                <a16:creationId xmlns:a16="http://schemas.microsoft.com/office/drawing/2014/main" id="{95CC4966-179C-5DC7-80E9-420807EE4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718" y="3438635"/>
            <a:ext cx="500404" cy="501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たこ焼きのイラスト">
            <a:extLst>
              <a:ext uri="{FF2B5EF4-FFF2-40B4-BE49-F238E27FC236}">
                <a16:creationId xmlns:a16="http://schemas.microsoft.com/office/drawing/2014/main" id="{45508E97-C431-75DA-BF89-46AD983BED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458" y="1306501"/>
            <a:ext cx="596574" cy="472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パックに入った焼きそばのイラスト">
            <a:extLst>
              <a:ext uri="{FF2B5EF4-FFF2-40B4-BE49-F238E27FC236}">
                <a16:creationId xmlns:a16="http://schemas.microsoft.com/office/drawing/2014/main" id="{051C1E04-114E-2092-1A25-11E458FEF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4669">
            <a:off x="6552950" y="2354106"/>
            <a:ext cx="609290" cy="54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おしるこのイラスト">
            <a:extLst>
              <a:ext uri="{FF2B5EF4-FFF2-40B4-BE49-F238E27FC236}">
                <a16:creationId xmlns:a16="http://schemas.microsoft.com/office/drawing/2014/main" id="{34E632E0-9E3F-335B-8513-7EDECE543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740" y="2694911"/>
            <a:ext cx="503456" cy="559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■">
            <a:extLst>
              <a:ext uri="{FF2B5EF4-FFF2-40B4-BE49-F238E27FC236}">
                <a16:creationId xmlns:a16="http://schemas.microsoft.com/office/drawing/2014/main" id="{BDF5708A-C83D-C06C-8AE9-15C63AD4B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124" y="2754613"/>
            <a:ext cx="360341" cy="440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>
            <a:extLst>
              <a:ext uri="{FF2B5EF4-FFF2-40B4-BE49-F238E27FC236}">
                <a16:creationId xmlns:a16="http://schemas.microsoft.com/office/drawing/2014/main" id="{79AB67E7-3CDB-B3EC-876D-2B3ED235F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05" y="5880959"/>
            <a:ext cx="530407" cy="530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スタンプラリーのイラスト">
            <a:extLst>
              <a:ext uri="{FF2B5EF4-FFF2-40B4-BE49-F238E27FC236}">
                <a16:creationId xmlns:a16="http://schemas.microsoft.com/office/drawing/2014/main" id="{4C588FB2-C562-3EC4-32FA-D2B2C9573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6" y="9876876"/>
            <a:ext cx="705538" cy="70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切手のイラスト">
            <a:extLst>
              <a:ext uri="{FF2B5EF4-FFF2-40B4-BE49-F238E27FC236}">
                <a16:creationId xmlns:a16="http://schemas.microsoft.com/office/drawing/2014/main" id="{5EA81CAA-F5B3-3A4F-5905-35C2455D32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852" y="9796231"/>
            <a:ext cx="837623" cy="83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9">
            <a:extLst>
              <a:ext uri="{FF2B5EF4-FFF2-40B4-BE49-F238E27FC236}">
                <a16:creationId xmlns:a16="http://schemas.microsoft.com/office/drawing/2014/main" id="{FC493FB6-AFEA-4352-B3AA-F942702CE303}"/>
              </a:ext>
            </a:extLst>
          </p:cNvPr>
          <p:cNvSpPr txBox="1"/>
          <p:nvPr/>
        </p:nvSpPr>
        <p:spPr>
          <a:xfrm rot="536612">
            <a:off x="6254088" y="9514482"/>
            <a:ext cx="1271583" cy="307777"/>
          </a:xfrm>
          <a:prstGeom prst="rect">
            <a:avLst/>
          </a:prstGeom>
          <a:solidFill>
            <a:srgbClr val="E94708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エココーナー</a:t>
            </a:r>
            <a:endParaRPr lang="zh-CN" altLang="en-US" sz="14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727</Words>
  <Application>Microsoft Office PowerPoint</Application>
  <PresentationFormat>ユーザー設定</PresentationFormat>
  <Paragraphs>136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Meiryo UI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2016-07-29T12:43:18Z</dcterms:created>
  <dcterms:modified xsi:type="dcterms:W3CDTF">2023-01-23T01:49:12Z</dcterms:modified>
</cp:coreProperties>
</file>